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57" autoAdjust="0"/>
  </p:normalViewPr>
  <p:slideViewPr>
    <p:cSldViewPr snapToGrid="0">
      <p:cViewPr varScale="1">
        <p:scale>
          <a:sx n="98" d="100"/>
          <a:sy n="98" d="100"/>
        </p:scale>
        <p:origin x="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88F32-8297-BADD-CCB0-965864D0FE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661734-5649-3EBF-AE53-C64B64B8A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7F1CA-6B34-49D5-95DE-0E3903247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BB15-307A-4BA4-8C2E-33766FB9EEE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F7CB6-F60E-D4EA-6A1D-00AE443B0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8FDE7-980A-E979-CCA0-B59A205E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E6CB-47B1-4A3B-907F-B2BB87F0EB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05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A1FB1-8990-8D62-C5C7-E9388B6E9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13DB6-C0AB-6AE5-93ED-CC339BFE72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5481B-5115-2C21-8E2E-EE4D425D1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BB15-307A-4BA4-8C2E-33766FB9EEE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083AA-2570-07FD-D9F9-EECBEDC00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FB9C2-1F2F-E73F-4250-4132AAFB6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E6CB-47B1-4A3B-907F-B2BB87F0EB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85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FE4681-EEF8-D610-D720-3B37A046DE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14B87E-3C7A-3920-CCF4-28727C6FFE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2800D-C8EB-01CD-AB8D-FE49A8258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BB15-307A-4BA4-8C2E-33766FB9EEE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1797D-4233-EB70-1F7B-4FC0D48AF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99D21-0AE1-15FC-05B0-67C64A32B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E6CB-47B1-4A3B-907F-B2BB87F0EB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54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EFA0A-88FB-1E7A-F85A-D119D3B5E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59F5F-3050-639F-5967-F89CF370D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2B52F-2AC2-9B93-420B-DEA84DFB9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BB15-307A-4BA4-8C2E-33766FB9EEE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8F912-D4D2-60F1-768B-2EF7D3C61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75761-BD0E-F23D-7A80-2E1155A79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E6CB-47B1-4A3B-907F-B2BB87F0EB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01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C7A4-6D3E-2AD6-4F0B-3D1382306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69D13-8324-81B0-B032-05C9DA06E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09359-D05C-B516-7755-B9BABE11B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BB15-307A-4BA4-8C2E-33766FB9EEE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C9AFD-7F87-2758-1237-381135ACF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6D3DE-24EE-CF57-11E0-38C10716E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E6CB-47B1-4A3B-907F-B2BB87F0EB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28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320FF-DFE6-6E9B-C009-72095795F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698A3-1381-4A4E-63CB-DB54424E8C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4E3FF7-12CB-CDA4-5EBE-67EA3FF03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17BA1-766A-220C-714B-AD59AFFC7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BB15-307A-4BA4-8C2E-33766FB9EEE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CBE1A2-78DA-CA40-8FDA-F24045B8A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D1DCC9-9626-1EAA-C35E-EBBEF98F0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E6CB-47B1-4A3B-907F-B2BB87F0EB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101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2EC5C-1237-524D-8090-BC2D9489C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34EEE0-DA4F-1539-34D7-1D3D18FA6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C9332-603E-C1F6-3D55-36F990BD4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D77916-06DD-1618-C704-293C376AB1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96D5AD-1F40-26FC-C6CB-457851F2E0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CF18F-5822-8301-64AE-23CC2456B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BB15-307A-4BA4-8C2E-33766FB9EEE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6C621E-5453-96B6-7B68-DBF4695C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AA56F0-EB59-B7DC-021E-6E95346B0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E6CB-47B1-4A3B-907F-B2BB87F0EB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01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BEC6A-CC63-44F1-86DF-C26D211A1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A856D6-C919-1114-4792-D66DE9CBD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BB15-307A-4BA4-8C2E-33766FB9EEE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893BC2-4D3F-86B5-F00D-7D280F4CE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C267D3-69DC-9E75-526D-6121B710A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E6CB-47B1-4A3B-907F-B2BB87F0EB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01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A196BD-F1BD-C080-ABE7-962A97660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BB15-307A-4BA4-8C2E-33766FB9EEE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D8ED42-A2DC-C6EF-904E-B2E4CF6DB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AA717D-7A73-67F0-1E81-9AF79465A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E6CB-47B1-4A3B-907F-B2BB87F0EB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8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92351-F59F-A3F7-74A8-DD5E75056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7289-E186-691A-88D1-4D12AA147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FD0EA9-0996-F82C-F797-84EE2F8508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5180F7-29D1-F52C-C188-3049558D5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BB15-307A-4BA4-8C2E-33766FB9EEE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F13E17-5D84-23A4-341C-2A703E96A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FB29D2-78D1-F48E-48B5-27AB0C708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E6CB-47B1-4A3B-907F-B2BB87F0EB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03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C4613-1971-8A02-AEC2-22CC41424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98A712-4A92-4724-220F-99FBA692D6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05011D-BF11-F1D0-A69D-20A2BBFDA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09DE65-A4C6-EB46-1E76-254584A42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5BB15-307A-4BA4-8C2E-33766FB9EEE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EB3734-02B3-F09F-A88C-EF43377D0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769866-7938-50A9-1179-A3D84D204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AE6CB-47B1-4A3B-907F-B2BB87F0EB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68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9B54AE-AC52-D78D-8694-A0574885C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43EAC-747F-3F8C-52A9-01464C04A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4DB4A-E512-D472-2BD9-B95EC7D7AE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5BB15-307A-4BA4-8C2E-33766FB9EEE9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F4615-71CA-5468-5DFA-3EBB7842BB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D92FB-AE82-6A28-BD4B-6B8079792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AE6CB-47B1-4A3B-907F-B2BB87F0EB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55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hyperlink" Target="https://lshtm.zoom.us/j/96033466018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Logo, company name&#10;&#10;Description automatically generated">
            <a:extLst>
              <a:ext uri="{FF2B5EF4-FFF2-40B4-BE49-F238E27FC236}">
                <a16:creationId xmlns:a16="http://schemas.microsoft.com/office/drawing/2014/main" id="{6B7A6260-48A3-ED16-193F-1350CE152F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24" b="24223"/>
          <a:stretch/>
        </p:blipFill>
        <p:spPr>
          <a:xfrm>
            <a:off x="7385110" y="6121362"/>
            <a:ext cx="2078886" cy="657721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5852467-706C-A1FF-4DF2-8C9F0F37E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821" y="132737"/>
            <a:ext cx="11698357" cy="1277610"/>
          </a:xfrm>
        </p:spPr>
        <p:txBody>
          <a:bodyPr>
            <a:normAutofit fontScale="90000"/>
          </a:bodyPr>
          <a:lstStyle/>
          <a:p>
            <a:r>
              <a:rPr lang="en-GB" sz="1600" b="0" i="0" dirty="0">
                <a:solidFill>
                  <a:srgbClr val="000000"/>
                </a:solidFill>
                <a:effectLst/>
                <a:latin typeface="Merriweather" panose="00000500000000000000" pitchFamily="2" charset="0"/>
              </a:rPr>
              <a:t>​​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Merriweather" panose="00000500000000000000" pitchFamily="2" charset="0"/>
              </a:rPr>
              <a:t>Ubuntu Hub Shared Learning Webinar Series: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Merriweather" panose="00000500000000000000" pitchFamily="2" charset="0"/>
              </a:rPr>
            </a:br>
            <a:br>
              <a:rPr lang="en-GB" sz="1600" b="0" i="0" dirty="0">
                <a:solidFill>
                  <a:srgbClr val="000000"/>
                </a:solidFill>
                <a:effectLst/>
                <a:latin typeface="Merriweather" panose="00000500000000000000" pitchFamily="2" charset="0"/>
              </a:rPr>
            </a:br>
            <a:r>
              <a:rPr lang="en-GB" sz="3300" b="1" i="0" dirty="0">
                <a:solidFill>
                  <a:srgbClr val="FF3399"/>
                </a:solidFill>
                <a:effectLst/>
                <a:latin typeface="Calibri "/>
              </a:rPr>
              <a:t>Exploring feeding challenges for children with developmental disabilities</a:t>
            </a:r>
            <a:r>
              <a:rPr lang="en-GB" sz="3300" b="1" dirty="0">
                <a:solidFill>
                  <a:srgbClr val="FF3399"/>
                </a:solidFill>
                <a:latin typeface="Calibri "/>
              </a:rPr>
              <a:t> </a:t>
            </a:r>
            <a:br>
              <a:rPr lang="en-GB" sz="4200" b="1" dirty="0">
                <a:solidFill>
                  <a:srgbClr val="FF3399"/>
                </a:solidFill>
                <a:latin typeface="Calibri "/>
              </a:rPr>
            </a:br>
            <a:r>
              <a:rPr lang="en-GB" sz="2000" b="1" i="0" dirty="0">
                <a:solidFill>
                  <a:srgbClr val="FF3399"/>
                </a:solidFill>
                <a:effectLst/>
                <a:latin typeface="Calibri "/>
              </a:rPr>
              <a:t>Wednesday 10</a:t>
            </a:r>
            <a:r>
              <a:rPr lang="en-GB" sz="2000" b="1" i="0" baseline="30000" dirty="0">
                <a:solidFill>
                  <a:srgbClr val="FF3399"/>
                </a:solidFill>
                <a:effectLst/>
                <a:latin typeface="Calibri "/>
              </a:rPr>
              <a:t>th</a:t>
            </a:r>
            <a:r>
              <a:rPr lang="en-GB" sz="2000" b="1" i="0" dirty="0">
                <a:solidFill>
                  <a:srgbClr val="FF3399"/>
                </a:solidFill>
                <a:effectLst/>
                <a:latin typeface="Calibri "/>
              </a:rPr>
              <a:t> May 1-2pm </a:t>
            </a:r>
            <a:r>
              <a:rPr lang="en-GB" sz="2000" b="1" dirty="0">
                <a:solidFill>
                  <a:srgbClr val="FF3399"/>
                </a:solidFill>
                <a:latin typeface="Calibri "/>
              </a:rPr>
              <a:t>GMT</a:t>
            </a:r>
            <a:endParaRPr lang="en-GB" sz="4200" b="1" dirty="0">
              <a:solidFill>
                <a:srgbClr val="FF3399"/>
              </a:solidFill>
              <a:latin typeface="Calibri 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70796A-764F-FEB3-81A5-260C2B0A79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9415" y="1382338"/>
            <a:ext cx="9587385" cy="470361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14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This will be an engaging one hour webinar </a:t>
            </a:r>
            <a:r>
              <a:rPr lang="en-GB" sz="14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exploring </a:t>
            </a:r>
            <a:r>
              <a:rPr lang="en-US" sz="14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feeding challenges for children with developmental disabilities</a:t>
            </a:r>
            <a:endParaRPr lang="en-GB" sz="1400" b="1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4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 will include a short presentation on USAIDs current work on nutrition and feeding resources for children with developmental disabilities.</a:t>
            </a:r>
            <a:r>
              <a:rPr lang="en-GB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ea typeface="Calibri" panose="020F0502020204030204" pitchFamily="34" charset="0"/>
              </a:rPr>
              <a:t>Followed by a global expert panel discussion of 3 case studies covering different feeding challenges commonly experienced by children with disabilities and their caregivers.</a:t>
            </a:r>
            <a:endParaRPr lang="en-GB" sz="1400" b="1" dirty="0">
              <a:solidFill>
                <a:srgbClr val="000000"/>
              </a:solidFill>
              <a:effectLst/>
              <a:cs typeface="Times New Roman" panose="02020603050405020304" pitchFamily="18" charset="0"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⁻"/>
            </a:pPr>
            <a:r>
              <a:rPr lang="en-GB" sz="1200" b="1" dirty="0">
                <a:solidFill>
                  <a:schemeClr val="tx1"/>
                </a:solidFill>
                <a:effectLst/>
              </a:rPr>
              <a:t>Malia Uyehara</a:t>
            </a:r>
            <a:r>
              <a:rPr lang="en-US" sz="1200" b="1" dirty="0">
                <a:solidFill>
                  <a:schemeClr val="tx1"/>
                </a:solidFill>
                <a:effectLst/>
              </a:rPr>
              <a:t>, Project officer, </a:t>
            </a:r>
            <a:r>
              <a:rPr lang="en-GB" sz="1200" b="1" dirty="0">
                <a:solidFill>
                  <a:schemeClr val="tx1"/>
                </a:solidFill>
                <a:effectLst/>
              </a:rPr>
              <a:t>USAID Advancing Nutrition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⁻"/>
            </a:pPr>
            <a:r>
              <a:rPr lang="en-GB" sz="1200" b="1" dirty="0">
                <a:solidFill>
                  <a:schemeClr val="tx1"/>
                </a:solidFill>
                <a:effectLst/>
              </a:rPr>
              <a:t>Melanie Adams, Independent Consultant – International Training and Disability, MAITS  </a:t>
            </a:r>
            <a:endParaRPr lang="en-GB" sz="1200" b="1" u="sng" dirty="0">
              <a:solidFill>
                <a:schemeClr val="tx1"/>
              </a:solidFill>
              <a:effectLst/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⁻"/>
            </a:pPr>
            <a:r>
              <a:rPr lang="en-GB" sz="1200" b="1" dirty="0" err="1">
                <a:solidFill>
                  <a:schemeClr val="tx1"/>
                </a:solidFill>
                <a:effectLst/>
              </a:rPr>
              <a:t>Snehal</a:t>
            </a:r>
            <a:r>
              <a:rPr lang="en-GB" sz="1200" b="1" dirty="0">
                <a:solidFill>
                  <a:schemeClr val="tx1"/>
                </a:solidFill>
                <a:effectLst/>
              </a:rPr>
              <a:t> Omkar </a:t>
            </a:r>
            <a:r>
              <a:rPr lang="en-GB" sz="1200" b="1" dirty="0" err="1">
                <a:solidFill>
                  <a:schemeClr val="tx1"/>
                </a:solidFill>
                <a:effectLst/>
              </a:rPr>
              <a:t>Talvekar</a:t>
            </a:r>
            <a:r>
              <a:rPr lang="en-GB" sz="1200" b="1" dirty="0">
                <a:solidFill>
                  <a:schemeClr val="tx1"/>
                </a:solidFill>
                <a:effectLst/>
              </a:rPr>
              <a:t> (Occupational Therapist) &amp;  </a:t>
            </a:r>
            <a:r>
              <a:rPr lang="en-GB" sz="1200" b="1" dirty="0" err="1">
                <a:solidFill>
                  <a:schemeClr val="tx1"/>
                </a:solidFill>
                <a:effectLst/>
              </a:rPr>
              <a:t>Roohina</a:t>
            </a:r>
            <a:r>
              <a:rPr lang="en-GB" sz="1200" b="1" dirty="0">
                <a:solidFill>
                  <a:schemeClr val="tx1"/>
                </a:solidFill>
                <a:effectLst/>
              </a:rPr>
              <a:t> Mohd Zahid Shaikh (Physiotherapist), </a:t>
            </a:r>
            <a:r>
              <a:rPr lang="en-GB" sz="1200" b="1" dirty="0" err="1">
                <a:solidFill>
                  <a:schemeClr val="tx1"/>
                </a:solidFill>
                <a:effectLst/>
              </a:rPr>
              <a:t>Ummeed</a:t>
            </a:r>
            <a:r>
              <a:rPr lang="en-GB" sz="1200" b="1" dirty="0">
                <a:solidFill>
                  <a:schemeClr val="tx1"/>
                </a:solidFill>
                <a:effectLst/>
              </a:rPr>
              <a:t> Child Development Centre, </a:t>
            </a:r>
            <a:r>
              <a:rPr lang="en-GB" sz="1200" b="1" dirty="0" err="1">
                <a:solidFill>
                  <a:schemeClr val="tx1"/>
                </a:solidFill>
                <a:effectLst/>
              </a:rPr>
              <a:t>Mumbia</a:t>
            </a:r>
            <a:r>
              <a:rPr lang="en-GB" sz="1200" b="1" dirty="0">
                <a:solidFill>
                  <a:schemeClr val="tx1"/>
                </a:solidFill>
                <a:effectLst/>
              </a:rPr>
              <a:t>, India.</a:t>
            </a:r>
            <a:endParaRPr lang="en-GB" sz="1200" b="1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⁻"/>
            </a:pPr>
            <a:r>
              <a:rPr lang="en-GB" sz="1200" b="1" dirty="0">
                <a:solidFill>
                  <a:schemeClr val="tx1"/>
                </a:solidFill>
                <a:effectLst/>
              </a:rPr>
              <a:t>Kate Miller,  speech-language pathologist and Feeding &amp; Disability Specialist with SPOON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GB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Attendees will learn and share ideas on: </a:t>
            </a:r>
            <a:endParaRPr lang="en-GB" sz="14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 importance of addressing the complex challenges of feeding and malnutrition in children with developmental disabilities</a:t>
            </a:r>
            <a:endParaRPr lang="en-GB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Holistic strategies to address feeding challenges and support child and caregiver wellbeing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Available recourses related to feeding and malnutrition for children with developmental disabilities</a:t>
            </a:r>
            <a:endParaRPr lang="en-GB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US" sz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Have the opportunity to share ideas and learning with global expert panel</a:t>
            </a:r>
            <a:endParaRPr lang="en-GB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GB" sz="16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Free and open to all. No registration required. A recording of this session will be available after the event</a:t>
            </a:r>
          </a:p>
          <a:p>
            <a:pPr marL="0" indent="0">
              <a:lnSpc>
                <a:spcPct val="120000"/>
              </a:lnSpc>
              <a:spcAft>
                <a:spcPts val="1200"/>
              </a:spcAft>
              <a:buNone/>
              <a:tabLst>
                <a:tab pos="457200" algn="l"/>
              </a:tabLst>
            </a:pPr>
            <a:endParaRPr lang="en-GB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7835A2-4A7E-D321-6741-9AE1A0773213}"/>
              </a:ext>
            </a:extLst>
          </p:cNvPr>
          <p:cNvSpPr txBox="1"/>
          <p:nvPr/>
        </p:nvSpPr>
        <p:spPr>
          <a:xfrm>
            <a:off x="6970482" y="5282771"/>
            <a:ext cx="11203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here: </a:t>
            </a:r>
            <a:r>
              <a:rPr lang="en-GB" b="0" i="0" u="sng" dirty="0">
                <a:solidFill>
                  <a:srgbClr val="0563C1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GB" b="0" i="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https://lshtm.zoom.us/j/96033466018</a:t>
            </a:r>
            <a:endParaRPr lang="en-GB" b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6770732-24F4-38AE-EDFB-E2F50F594E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50275" y="45751"/>
            <a:ext cx="1350995" cy="66161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A8F0779-420E-5531-CA02-A4E6887F0D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72291" y="6086548"/>
            <a:ext cx="1543635" cy="7169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063E204-31B5-598F-F861-1A9B427B5A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9415" y="6234544"/>
            <a:ext cx="1328754" cy="513719"/>
          </a:xfrm>
          <a:prstGeom prst="rect">
            <a:avLst/>
          </a:prstGeom>
        </p:spPr>
      </p:pic>
      <p:pic>
        <p:nvPicPr>
          <p:cNvPr id="12" name="Picture 11" descr="Logo&#10;&#10;Description automatically generated with low confidence">
            <a:extLst>
              <a:ext uri="{FF2B5EF4-FFF2-40B4-BE49-F238E27FC236}">
                <a16:creationId xmlns:a16="http://schemas.microsoft.com/office/drawing/2014/main" id="{C9AA050F-F7E5-ABEC-B97B-EFADB863EF2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92" t="25423" r="11376" b="27683"/>
          <a:stretch/>
        </p:blipFill>
        <p:spPr>
          <a:xfrm>
            <a:off x="5029811" y="6121362"/>
            <a:ext cx="1647004" cy="736638"/>
          </a:xfrm>
          <a:prstGeom prst="rect">
            <a:avLst/>
          </a:prstGeom>
        </p:spPr>
      </p:pic>
      <p:pic>
        <p:nvPicPr>
          <p:cNvPr id="6" name="Picture 5" descr="Text&#10;&#10;Description automatically generated with medium confidence">
            <a:extLst>
              <a:ext uri="{FF2B5EF4-FFF2-40B4-BE49-F238E27FC236}">
                <a16:creationId xmlns:a16="http://schemas.microsoft.com/office/drawing/2014/main" id="{41CBFDE4-C358-530E-A73D-F50C4E9D7BE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732" y="6184777"/>
            <a:ext cx="1624516" cy="61325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5943367-C0E9-C9F2-C3AA-E26A1308A4F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107146" y="2409333"/>
            <a:ext cx="3484796" cy="2191267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332713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</vt:lpstr>
      <vt:lpstr>Calibri Light</vt:lpstr>
      <vt:lpstr>Merriweather</vt:lpstr>
      <vt:lpstr>Office Theme</vt:lpstr>
      <vt:lpstr>​​Ubuntu Hub Shared Learning Webinar Series:  Exploring feeding challenges for children with developmental disabilities  Wednesday 10th May 1-2pm GMT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Engaging Fathers in child disability programmes Wednesday 11th January 1-2pm UK time</dc:title>
  <dc:creator>rachel lassman</dc:creator>
  <cp:lastModifiedBy>Tracey Smythe</cp:lastModifiedBy>
  <cp:revision>11</cp:revision>
  <dcterms:created xsi:type="dcterms:W3CDTF">2023-01-04T09:32:57Z</dcterms:created>
  <dcterms:modified xsi:type="dcterms:W3CDTF">2023-04-20T09:48:13Z</dcterms:modified>
</cp:coreProperties>
</file>